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y="6858000" cx="12192000"/>
  <p:notesSz cx="6858000" cy="1857375"/>
  <p:embeddedFontLst>
    <p:embeddedFont>
      <p:font typeface="IBM Plex Mono SemiBold"/>
      <p:regular r:id="rId53"/>
      <p:bold r:id="rId54"/>
      <p:italic r:id="rId55"/>
      <p:boldItalic r:id="rId56"/>
    </p:embeddedFont>
    <p:embeddedFont>
      <p:font typeface="Roboto Mono"/>
      <p:regular r:id="rId57"/>
      <p:bold r:id="rId58"/>
      <p:italic r:id="rId59"/>
      <p:boldItalic r:id="rId60"/>
    </p:embeddedFont>
    <p:embeddedFont>
      <p:font typeface="IBM Plex Mono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65" roundtripDataSignature="AMtx7mgW5GGElnr0EPB+exmCjBkrcFrl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IBMPlexMono-bold.fntdata"/><Relationship Id="rId61" Type="http://schemas.openxmlformats.org/officeDocument/2006/relationships/font" Target="fonts/IBMPlexMono-regular.fntdata"/><Relationship Id="rId20" Type="http://schemas.openxmlformats.org/officeDocument/2006/relationships/slide" Target="slides/slide15.xml"/><Relationship Id="rId64" Type="http://schemas.openxmlformats.org/officeDocument/2006/relationships/font" Target="fonts/IBMPlexMono-boldItalic.fntdata"/><Relationship Id="rId63" Type="http://schemas.openxmlformats.org/officeDocument/2006/relationships/font" Target="fonts/IBMPlexMono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65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RobotoMono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IBMPlexMonoSemiBold-regular.fntdata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IBMPlexMonoSemiBold-italic.fntdata"/><Relationship Id="rId10" Type="http://schemas.openxmlformats.org/officeDocument/2006/relationships/slide" Target="slides/slide5.xml"/><Relationship Id="rId54" Type="http://schemas.openxmlformats.org/officeDocument/2006/relationships/font" Target="fonts/IBMPlexMonoSemiBold-bold.fntdata"/><Relationship Id="rId13" Type="http://schemas.openxmlformats.org/officeDocument/2006/relationships/slide" Target="slides/slide8.xml"/><Relationship Id="rId57" Type="http://schemas.openxmlformats.org/officeDocument/2006/relationships/font" Target="fonts/RobotoMono-regular.fntdata"/><Relationship Id="rId12" Type="http://schemas.openxmlformats.org/officeDocument/2006/relationships/slide" Target="slides/slide7.xml"/><Relationship Id="rId56" Type="http://schemas.openxmlformats.org/officeDocument/2006/relationships/font" Target="fonts/IBMPlexMonoSemiBold-boldItalic.fntdata"/><Relationship Id="rId15" Type="http://schemas.openxmlformats.org/officeDocument/2006/relationships/slide" Target="slides/slide10.xml"/><Relationship Id="rId59" Type="http://schemas.openxmlformats.org/officeDocument/2006/relationships/font" Target="fonts/RobotoMono-italic.fntdata"/><Relationship Id="rId14" Type="http://schemas.openxmlformats.org/officeDocument/2006/relationships/slide" Target="slides/slide9.xml"/><Relationship Id="rId58" Type="http://schemas.openxmlformats.org/officeDocument/2006/relationships/font" Target="fonts/RobotoMon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jpg>
</file>

<file path=ppt/media/image4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3" name="Google Shape;193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showMasterSp="0">
  <p:cSld name="1_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800"/>
              <a:buFont typeface="IBM Plex Mono SemiBold"/>
              <a:buNone/>
              <a:defRPr b="0" i="0" sz="4800" u="none" cap="none" strike="noStrike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8" name="Google Shape;58;p5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5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5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5" name="Google Shape;65;p5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5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5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5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2" name="Google Shape;72;p6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6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8" name="Google Shape;78;p6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6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5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5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5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5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Vertical Title and Text">
  <p:cSld name="1_Vertical Title and 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" name="Google Shape;27;p5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" name="Google Shape;33;p5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5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Google Shape;40;p5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5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5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5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5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9" name="Google Shape;49;p5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5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5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5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7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/>
        </p:nvSpPr>
        <p:spPr>
          <a:xfrm>
            <a:off x="888546" y="4568734"/>
            <a:ext cx="2514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</a:rPr>
              <a:t>Floyd Rowe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</a:rPr>
              <a:t>19/06/2024</a:t>
            </a:r>
            <a:endParaRPr/>
          </a:p>
        </p:txBody>
      </p:sp>
      <p:pic>
        <p:nvPicPr>
          <p:cNvPr descr="IBM Skills Network Logo - Horizontal-noai copy.png" id="87" name="Google Shape;8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9820" y="676828"/>
            <a:ext cx="2104103" cy="629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" name="Google Shape;153;p10"/>
          <p:cNvSpPr txBox="1"/>
          <p:nvPr>
            <p:ph idx="1" type="body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Describe how data were processed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You need to present your data wrangling process using key phrases and flowcharts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data wrangling related notebooks,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Wrangling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" name="Google Shape;160;p11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charts were plotted and why you used those charts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EDA with data visualization notebook,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 Data Visualization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" name="Google Shape;167;p12"/>
          <p:cNvSpPr txBox="1"/>
          <p:nvPr>
            <p:ph idx="1" type="body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Using bullet point format, summarize the SQL queries you performed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EDA with SQL notebook,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 SQL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4" name="Google Shape;174;p13"/>
          <p:cNvSpPr txBox="1"/>
          <p:nvPr>
            <p:ph idx="1" type="body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map objects such as markers, circles, lines, etc. you created and added to a folium map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why you added those objects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interactive map with Folium map,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an Interactive Map with Folium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1" name="Google Shape;181;p14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plots/graphs and interactions you have added to a dashboard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why you added those plots and interactions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Plotly Dash lab,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 Dashboard with Plotly Dash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15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how you built, evaluated, improved, and found the best performing classification model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You need present your model development process using key phrases and flowchart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predictive analysis lab,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Predictive Analysis (Classification)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Exploratory data analysis results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Interactive analytics demo in screenshots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Predictive analysis results</a:t>
            </a:r>
            <a:endParaRPr/>
          </a:p>
          <a:p>
            <a:pPr indent="-1143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96" name="Google Shape;196;p1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p1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2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8" name="Google Shape;208;p18"/>
          <p:cNvSpPr txBox="1"/>
          <p:nvPr>
            <p:ph idx="1" type="body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plot of Flight Number vs. Launch 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09" name="Google Shape;209;p1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Launch Site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" name="Google Shape;215;p19"/>
          <p:cNvSpPr txBox="1"/>
          <p:nvPr>
            <p:ph idx="1" type="body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plot of Payload vs. Launch 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16" name="Google Shape;216;p1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Launch Site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/>
          </a:p>
        </p:txBody>
      </p:sp>
      <p:sp>
        <p:nvSpPr>
          <p:cNvPr id="95" name="Google Shape;95;p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2" name="Google Shape;222;p20"/>
          <p:cNvSpPr txBox="1"/>
          <p:nvPr>
            <p:ph idx="1" type="body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bar chart for the success rate of each orbit type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23" name="Google Shape;223;p2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 Rate vs. Orbit 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9" name="Google Shape;229;p21"/>
          <p:cNvSpPr txBox="1"/>
          <p:nvPr>
            <p:ph idx="1" type="body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point of Flight number vs. Orbit type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30" name="Google Shape;230;p2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Orbit 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22"/>
          <p:cNvSpPr txBox="1"/>
          <p:nvPr>
            <p:ph idx="1" type="body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point of payload vs. orbit type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37" name="Google Shape;237;p2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Orbit 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23"/>
          <p:cNvSpPr txBox="1"/>
          <p:nvPr>
            <p:ph idx="1" type="body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line chart of yearly average success rate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44" name="Google Shape;244;p2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Success Yearly Trend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0" name="Google Shape;250;p24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the names of the unique launch sites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51" name="Google Shape;251;p2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All Launch Site Names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7" name="Google Shape;257;p25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5 records where launch sites begin with `CCA`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58" name="Google Shape;258;p2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Site Names Begin with 'CCA'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4" name="Google Shape;264;p26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total payload carried by boosters from NASA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65" name="Google Shape;265;p2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Payload Mass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1" name="Google Shape;271;p27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average payload mass carried by booster version F9 v1.1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72" name="Google Shape;272;p2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Average Payload Mass by F9 v1.1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8" name="Google Shape;278;p28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the dates of the first successful landing outcome on ground pad</a:t>
            </a:r>
            <a:endParaRPr sz="2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79" name="Google Shape;279;p2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First Successful Ground Landing Date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5" name="Google Shape;285;p29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boosters which have successfully landed on drone ship and had payload mass greater than 4000 but less than 6000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86" name="Google Shape;286;p2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6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Successful Drone Ship Landing with Payload between 4000 and 6000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3"/>
          <p:cNvSpPr txBox="1"/>
          <p:nvPr/>
        </p:nvSpPr>
        <p:spPr>
          <a:xfrm>
            <a:off x="958900" y="1340525"/>
            <a:ext cx="10989300" cy="52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en-US" sz="1217">
                <a:solidFill>
                  <a:schemeClr val="dk1"/>
                </a:solidFill>
              </a:rPr>
              <a:t>Summary of Methodologies:</a:t>
            </a:r>
            <a:endParaRPr b="1"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Data Collection: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Gathered SpaceX launch data from multiple sources including historical records and SpaceX's official data.</a:t>
            </a:r>
            <a:endParaRPr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Data Preprocessing: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Cleaned and standardized the dataset by handling missing values and normalizing numerical features.</a:t>
            </a:r>
            <a:endParaRPr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Exploratory Data Analysis (EDA):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Conducted EDA using SQL, visualization tools, and interactive dashboards to uncover patterns and insights.</a:t>
            </a:r>
            <a:endParaRPr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Machine Learning Models: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Implemented Logistic Regression, Support Vector Machines, Decision Tree Classifier, and K-Nearest Neighbors to predict landing outcomes.</a:t>
            </a:r>
            <a:endParaRPr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Interactive Visual Analytics: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Built interactive dashboards using Plotly Dash and visualized geospatial data with Folium maps.</a:t>
            </a:r>
            <a:endParaRPr sz="121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en-US" sz="1217">
                <a:solidFill>
                  <a:schemeClr val="dk1"/>
                </a:solidFill>
              </a:rPr>
              <a:t>Summary of Results:</a:t>
            </a:r>
            <a:endParaRPr b="1"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Data Collection and Wrangling: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Successfully gathered and cleaned data for analysis.</a:t>
            </a:r>
            <a:endParaRPr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EDA Findings: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Identified key factors affecting launch success including payload mass, launch site, and booster version.</a:t>
            </a:r>
            <a:endParaRPr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Visualized launch success trends and geographical distributions.</a:t>
            </a:r>
            <a:endParaRPr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Predictive Analysis: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Logistic Regression emerged as the best model with an accuracy of 83.33%.</a:t>
            </a:r>
            <a:endParaRPr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Decision Tree and K-Nearest Neighbors also performed well, offering alternative insights.</a:t>
            </a:r>
            <a:endParaRPr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Interactive Dashboards: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Created dynamic dashboards that allow stakeholders to interact with the data and gain insights into launch success factors.</a:t>
            </a:r>
            <a:endParaRPr sz="1217">
              <a:solidFill>
                <a:schemeClr val="dk1"/>
              </a:solidFill>
            </a:endParaRPr>
          </a:p>
          <a:p>
            <a:pPr indent="-305911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AutoNum type="arabicPeriod"/>
            </a:pPr>
            <a:r>
              <a:rPr b="1" lang="en-US" sz="1217">
                <a:solidFill>
                  <a:schemeClr val="dk1"/>
                </a:solidFill>
              </a:rPr>
              <a:t>Geospatial Analysis:</a:t>
            </a:r>
            <a:endParaRPr b="1" sz="1217">
              <a:solidFill>
                <a:schemeClr val="dk1"/>
              </a:solidFill>
            </a:endParaRPr>
          </a:p>
          <a:p>
            <a:pPr indent="-3059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8"/>
              <a:buChar char="○"/>
            </a:pPr>
            <a:r>
              <a:rPr lang="en-US" sz="1217">
                <a:solidFill>
                  <a:schemeClr val="dk1"/>
                </a:solidFill>
              </a:rPr>
              <a:t>Visualized launch sites and their proximities using Folium maps, aiding in optimal site selection.</a:t>
            </a:r>
            <a:endParaRPr sz="121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1217">
                <a:solidFill>
                  <a:schemeClr val="dk1"/>
                </a:solidFill>
              </a:rPr>
              <a:t>By combining various analytical techniques and visualization tools, we provided a comprehensive analysis of SpaceX launch data, offering actionable insights and predictive capabilities.</a:t>
            </a:r>
            <a:endParaRPr sz="1217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235">
              <a:solidFill>
                <a:srgbClr val="292929"/>
              </a:solidFill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2" name="Google Shape;292;p30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total number of successful and failure mission outcomes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93" name="Google Shape;293;p3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Number of Successful and Failure Mission Outcomes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9" name="Google Shape;299;p31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the booster which have carried the maximum payload mass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300" name="Google Shape;300;p3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Boosters Carried Maximum Payload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6" name="Google Shape;306;p32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failed landing_outcomes in drone ship, their booster versions, and launch site names for in year 2015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2015 Launch Records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3" name="Google Shape;313;p33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Rank the count of landing outcomes (such as Failure (drone ship) or Success (ground pad)) between the date 2010-06-04 and 2017-03-20, in descending order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314" name="Google Shape;314;p3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00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Rank Landing Outcomes Between 2010-06-04 and 2017-03-20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4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3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5" name="Google Shape;325;p35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&lt;Folium map screenshot 1&gt;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Explore the generated folium map and make a proper screenshot to include all launch sites’ location markers on a global map</a:t>
            </a:r>
            <a:endParaRPr sz="2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&lt;Folium Map Screenshot 1&gt;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2" name="Google Shape;332;p36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&lt;Folium map screenshot 2&gt;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Explore the folium map and make a proper screenshot to show the color-labeled launch outcomes on the map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3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&lt;Folium Map Screenshot 2&gt;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9" name="Google Shape;339;p37"/>
          <p:cNvSpPr txBox="1"/>
          <p:nvPr>
            <p:ph idx="1" type="body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&lt;Folium map screenshot 3&gt;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Explore the generated folium map and show the screenshot of a selected launch site to its proximities such as railway, highway, coastline, with distance calculated and displayed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&lt;Folium Map Screenshot 3&gt;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8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4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1" name="Google Shape;351;p39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&lt;Dashboard screenshot 1&gt;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launch success count for all sites, in a piechart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3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&lt;Dashboard Screenshot 1&gt;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4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958700" y="1563925"/>
            <a:ext cx="9580800" cy="44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</a:rPr>
              <a:t>Project Background and Context: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chemeClr val="dk1"/>
                </a:solidFill>
              </a:rPr>
              <a:t>SpaceX is a leading private aerospace manufacturer and space transportation company, renowned for its ambitious mission to make space travel affordable and sustainable. The Falcon 9 rocket is a pivotal part of SpaceX's efforts, designed for reusability and cost efficiency. Successfully landing the first stage of the Falcon 9 is critical for SpaceX’s mission, reducing launch costs and promoting sustainable space travel.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</a:rPr>
              <a:t>Problems You Want to Find Answers: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What factors most significantly impact the success rate of Falcon 9 first stage landings?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How can we predict the likelihood of a successful landing based on these factors?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What insights can we derive from geospatial analysis of launch sites and their proximities?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How can interactive dashboards enhance stakeholder understanding and decision-making regarding launch outcomes?</a:t>
            </a:r>
            <a:endParaRPr sz="16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8" name="Google Shape;358;p40"/>
          <p:cNvSpPr txBox="1"/>
          <p:nvPr>
            <p:ph idx="1" type="body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&lt;Dashboard screenshot 2&gt;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piechart for the launch site with highest launch success ratio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4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&lt;Dashboard Screenshot 2&gt;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5" name="Google Shape;365;p41"/>
          <p:cNvSpPr txBox="1"/>
          <p:nvPr>
            <p:ph idx="1" type="body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&lt;Dashboard screenshot 3&gt;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screenshots of Payload vs. Launch Outcome scatter plot for all sites, with different payload selected in the range slider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screenshot, such as which payload range or booster version have the largest success rate, etc.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&lt;Dashboard Screenshot 3&gt;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5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7" name="Google Shape;377;p43"/>
          <p:cNvSpPr txBox="1"/>
          <p:nvPr>
            <p:ph idx="1" type="body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Visualize the built model accuracy for all built classification models, in a bar chart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which model has the highest classification accuracy</a:t>
            </a:r>
            <a:endParaRPr/>
          </a:p>
        </p:txBody>
      </p:sp>
      <p:sp>
        <p:nvSpPr>
          <p:cNvPr id="378" name="Google Shape;378;p4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Classification Accuracy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4" name="Google Shape;384;p44"/>
          <p:cNvSpPr txBox="1"/>
          <p:nvPr>
            <p:ph idx="1" type="body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confusion matrix of the best performing model with an explanation </a:t>
            </a:r>
            <a:endParaRPr/>
          </a:p>
        </p:txBody>
      </p:sp>
      <p:sp>
        <p:nvSpPr>
          <p:cNvPr id="385" name="Google Shape;385;p4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Confusion Matrix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1" name="Google Shape;391;p45"/>
          <p:cNvSpPr txBox="1"/>
          <p:nvPr>
            <p:ph idx="1" type="body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1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2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3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4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/>
          </a:p>
        </p:txBody>
      </p:sp>
      <p:sp>
        <p:nvSpPr>
          <p:cNvPr id="392" name="Google Shape;392;p4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9" name="Google Shape;399;p46"/>
          <p:cNvSpPr txBox="1"/>
          <p:nvPr>
            <p:ph idx="1" type="body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Include any relevant assets like Python code snippets, SQL queries, charts, Notebook outputs, or data sets that you may have created during this project</a:t>
            </a:r>
            <a:endParaRPr/>
          </a:p>
        </p:txBody>
      </p:sp>
      <p:sp>
        <p:nvSpPr>
          <p:cNvPr id="400" name="Google Shape;400;p4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idx="12" type="sldNum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6"/>
          <p:cNvSpPr txBox="1"/>
          <p:nvPr/>
        </p:nvSpPr>
        <p:spPr>
          <a:xfrm>
            <a:off x="73350" y="1437650"/>
            <a:ext cx="12045300" cy="61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63281"/>
              <a:buFont typeface="Arial"/>
              <a:buNone/>
            </a:pPr>
            <a:r>
              <a:rPr lang="en-US" sz="5389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133">
                <a:solidFill>
                  <a:schemeClr val="dk1"/>
                </a:solidFill>
              </a:rPr>
              <a:t>We applied various data science methodologies to analyze and predict the success of SpaceX's Falcon 9 first stage landings. Our approach involved collecting, </a:t>
            </a:r>
            <a:endParaRPr sz="513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133">
                <a:solidFill>
                  <a:schemeClr val="dk1"/>
                </a:solidFill>
              </a:rPr>
              <a:t>processing, and analyzing data to gain insights and build predictive models.</a:t>
            </a:r>
            <a:endParaRPr sz="513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US" sz="5133">
                <a:solidFill>
                  <a:schemeClr val="dk1"/>
                </a:solidFill>
              </a:rPr>
              <a:t>Data Collection Methodology:</a:t>
            </a:r>
            <a:endParaRPr b="1"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Data Collection:</a:t>
            </a:r>
            <a:r>
              <a:rPr lang="en-US" sz="5133">
                <a:solidFill>
                  <a:schemeClr val="dk1"/>
                </a:solidFill>
              </a:rPr>
              <a:t> Data was sourced from SpaceX's launch records and other relevant datasets.</a:t>
            </a:r>
            <a:endParaRPr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Data Wrangling:</a:t>
            </a:r>
            <a:r>
              <a:rPr lang="en-US" sz="5133">
                <a:solidFill>
                  <a:schemeClr val="dk1"/>
                </a:solidFill>
              </a:rPr>
              <a:t> The data was cleaned, formatted, and processed to handle missing values and inconsistencies.</a:t>
            </a:r>
            <a:endParaRPr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Data Processing:</a:t>
            </a:r>
            <a:r>
              <a:rPr lang="en-US" sz="5133">
                <a:solidFill>
                  <a:schemeClr val="dk1"/>
                </a:solidFill>
              </a:rPr>
              <a:t> Standardization and normalization techniques were applied to prepare the data for analysis.</a:t>
            </a:r>
            <a:endParaRPr sz="513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US" sz="5133">
                <a:solidFill>
                  <a:schemeClr val="dk1"/>
                </a:solidFill>
              </a:rPr>
              <a:t>Exploratory Data Analysis (EDA):</a:t>
            </a:r>
            <a:endParaRPr b="1"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Visualization:</a:t>
            </a:r>
            <a:r>
              <a:rPr lang="en-US" sz="5133">
                <a:solidFill>
                  <a:schemeClr val="dk1"/>
                </a:solidFill>
              </a:rPr>
              <a:t> Utilized libraries such as Matplotlib, Seaborn, and Plotly to visualize data trends and patterns.</a:t>
            </a:r>
            <a:endParaRPr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SQL:</a:t>
            </a:r>
            <a:r>
              <a:rPr lang="en-US" sz="5133">
                <a:solidFill>
                  <a:schemeClr val="dk1"/>
                </a:solidFill>
              </a:rPr>
              <a:t> Performed SQL queries to analyze relationships and derive insights from the dataset.</a:t>
            </a:r>
            <a:endParaRPr sz="513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US" sz="5133">
                <a:solidFill>
                  <a:schemeClr val="dk1"/>
                </a:solidFill>
              </a:rPr>
              <a:t>Interactive Visual Analytics:</a:t>
            </a:r>
            <a:endParaRPr b="1"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Folium:</a:t>
            </a:r>
            <a:r>
              <a:rPr lang="en-US" sz="5133">
                <a:solidFill>
                  <a:schemeClr val="dk1"/>
                </a:solidFill>
              </a:rPr>
              <a:t> Created interactive maps to visualize launch sites and their proximities.</a:t>
            </a:r>
            <a:endParaRPr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Plotly Dash:</a:t>
            </a:r>
            <a:r>
              <a:rPr lang="en-US" sz="5133">
                <a:solidFill>
                  <a:schemeClr val="dk1"/>
                </a:solidFill>
              </a:rPr>
              <a:t> Developed an interactive dashboard to visualize and analyze launch outcomes and payload data.</a:t>
            </a:r>
            <a:endParaRPr sz="513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US" sz="5133">
                <a:solidFill>
                  <a:schemeClr val="dk1"/>
                </a:solidFill>
              </a:rPr>
              <a:t>Predictive Analysis Using Classification Models:</a:t>
            </a:r>
            <a:endParaRPr b="1"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Model Building:</a:t>
            </a:r>
            <a:r>
              <a:rPr lang="en-US" sz="5133">
                <a:solidFill>
                  <a:schemeClr val="dk1"/>
                </a:solidFill>
              </a:rPr>
              <a:t> Implemented Logistic Regression, Support Vector Machines, Decision Trees, and K-Nearest Neighbors models.</a:t>
            </a:r>
            <a:endParaRPr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Model Tuning:</a:t>
            </a:r>
            <a:r>
              <a:rPr lang="en-US" sz="5133">
                <a:solidFill>
                  <a:schemeClr val="dk1"/>
                </a:solidFill>
              </a:rPr>
              <a:t> Used GridSearchCV to find the best hyperparameters for each model.</a:t>
            </a:r>
            <a:endParaRPr sz="5133">
              <a:solidFill>
                <a:schemeClr val="dk1"/>
              </a:solidFill>
            </a:endParaRPr>
          </a:p>
          <a:p>
            <a:pPr indent="-3100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-US" sz="5133">
                <a:solidFill>
                  <a:schemeClr val="dk1"/>
                </a:solidFill>
              </a:rPr>
              <a:t>Model Evaluation:</a:t>
            </a:r>
            <a:r>
              <a:rPr lang="en-US" sz="5133">
                <a:solidFill>
                  <a:schemeClr val="dk1"/>
                </a:solidFill>
              </a:rPr>
              <a:t> Evaluated model performance using accuracy scores, confusion matrices, and other metrics to determine the best-performing model.</a:t>
            </a:r>
            <a:endParaRPr sz="513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5133">
                <a:solidFill>
                  <a:schemeClr val="dk1"/>
                </a:solidFill>
              </a:rPr>
              <a:t>This comprehensive approach provided valuable insights into factors affecting launch success and allowed us to build robust predictive models.</a:t>
            </a:r>
            <a:endParaRPr sz="5133">
              <a:solidFill>
                <a:schemeClr val="dk1"/>
              </a:solidFill>
            </a:endParaRPr>
          </a:p>
          <a:p>
            <a:pPr indent="-889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8800">
              <a:solidFill>
                <a:srgbClr val="292929"/>
              </a:solidFill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7"/>
          <p:cNvSpPr txBox="1"/>
          <p:nvPr>
            <p:ph idx="1" type="body"/>
          </p:nvPr>
        </p:nvSpPr>
        <p:spPr>
          <a:xfrm>
            <a:off x="97150" y="1825625"/>
            <a:ext cx="12094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00">
                <a:solidFill>
                  <a:schemeClr val="dk1"/>
                </a:solidFill>
              </a:rPr>
              <a:t>Data Collection Process: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-US" sz="1300">
                <a:solidFill>
                  <a:schemeClr val="dk1"/>
                </a:solidFill>
              </a:rPr>
              <a:t>Data Sources</a:t>
            </a:r>
            <a:r>
              <a:rPr lang="en-US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US" sz="1300">
                <a:solidFill>
                  <a:schemeClr val="dk1"/>
                </a:solidFill>
              </a:rPr>
              <a:t>SpaceX API</a:t>
            </a:r>
            <a:r>
              <a:rPr lang="en-US" sz="1300">
                <a:solidFill>
                  <a:schemeClr val="dk1"/>
                </a:solidFill>
              </a:rPr>
              <a:t>: Collected detailed records of SpaceX launches.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US" sz="1300">
                <a:solidFill>
                  <a:schemeClr val="dk1"/>
                </a:solidFill>
              </a:rPr>
              <a:t>Web Scraping</a:t>
            </a:r>
            <a:r>
              <a:rPr lang="en-US" sz="1300">
                <a:solidFill>
                  <a:schemeClr val="dk1"/>
                </a:solidFill>
              </a:rPr>
              <a:t>: Utilized BeautifulSoup to scrape additional launch data from Wikipedia.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-US" sz="1300">
                <a:solidFill>
                  <a:schemeClr val="dk1"/>
                </a:solidFill>
              </a:rPr>
              <a:t>Data Extraction</a:t>
            </a:r>
            <a:r>
              <a:rPr lang="en-US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US" sz="1300">
                <a:solidFill>
                  <a:schemeClr val="dk1"/>
                </a:solidFill>
              </a:rPr>
              <a:t>API Calls</a:t>
            </a:r>
            <a:r>
              <a:rPr lang="en-US" sz="1300">
                <a:solidFill>
                  <a:schemeClr val="dk1"/>
                </a:solidFill>
              </a:rPr>
              <a:t>: Made GET requests to the SpaceX API to retrieve JSON data.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US" sz="1300">
                <a:solidFill>
                  <a:schemeClr val="dk1"/>
                </a:solidFill>
              </a:rPr>
              <a:t>HTML Parsing</a:t>
            </a:r>
            <a:r>
              <a:rPr lang="en-US" sz="1300">
                <a:solidFill>
                  <a:schemeClr val="dk1"/>
                </a:solidFill>
              </a:rPr>
              <a:t>: Parsed HTML tables using BeautifulSoup to extract launch details.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-US" sz="1300">
                <a:solidFill>
                  <a:schemeClr val="dk1"/>
                </a:solidFill>
              </a:rPr>
              <a:t>Data Integration</a:t>
            </a:r>
            <a:r>
              <a:rPr lang="en-US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US" sz="1300">
                <a:solidFill>
                  <a:schemeClr val="dk1"/>
                </a:solidFill>
              </a:rPr>
              <a:t>Merging Datasets</a:t>
            </a:r>
            <a:r>
              <a:rPr lang="en-US" sz="1300">
                <a:solidFill>
                  <a:schemeClr val="dk1"/>
                </a:solidFill>
              </a:rPr>
              <a:t>: Combined data from different sources into a unified dataframe for analysis.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US" sz="1300">
                <a:solidFill>
                  <a:schemeClr val="dk1"/>
                </a:solidFill>
              </a:rPr>
              <a:t>Handling Missing Values</a:t>
            </a:r>
            <a:r>
              <a:rPr lang="en-US" sz="1300">
                <a:solidFill>
                  <a:schemeClr val="dk1"/>
                </a:solidFill>
              </a:rPr>
              <a:t>: Imputed missing values and ensured data consistency.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</a:rPr>
              <a:t>Flowchart: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API Calls &amp; Web Scrapin</a:t>
            </a:r>
            <a:r>
              <a:rPr lang="en-US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 |</a:t>
            </a:r>
            <a:r>
              <a:rPr lang="en-US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Data Extraction (JSON &amp; HTML) |Merging Datasets| Handling Missing Values | Final Integrated Dataset</a:t>
            </a:r>
            <a:endParaRPr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8"/>
          <p:cNvSpPr txBox="1"/>
          <p:nvPr>
            <p:ph idx="1" type="body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noFill/>
          <a:ln cap="flat" cmpd="sng" w="9525">
            <a:solidFill>
              <a:srgbClr val="0B49C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C7DDB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Place your flowchart of SpaceX API calls here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8"/>
          <p:cNvSpPr txBox="1"/>
          <p:nvPr>
            <p:ph idx="2" type="body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data collection with SpaceX REST calls using key phrases and flowcharts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the completed SpaceX API calls notebook </a:t>
            </a:r>
            <a:r>
              <a:rPr b="0" i="0" lang="en-US" sz="22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(must include completed code cell and outcome cell), 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– SpaceX API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4" name="Google Shape;144;p9"/>
          <p:cNvSpPr txBox="1"/>
          <p:nvPr>
            <p:ph idx="1" type="body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web scraping process using key phrases and flowcharts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the completed web scraping notebook, as an external reference and peer-review purpose</a:t>
            </a:r>
            <a:endParaRPr/>
          </a:p>
        </p:txBody>
      </p:sp>
      <p:sp>
        <p:nvSpPr>
          <p:cNvPr id="145" name="Google Shape;145;p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ct val="100000"/>
              <a:buFont typeface="IBM Plex Mono SemiBold"/>
              <a:buNone/>
            </a:pPr>
            <a:r>
              <a:t/>
            </a:r>
            <a:endParaRPr sz="40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9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- Scraping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47" name="Google Shape;147;p9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noFill/>
          <a:ln cap="flat" cmpd="sng" w="9525">
            <a:solidFill>
              <a:srgbClr val="0B49C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C7DDB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Place your flowchart of web scraping here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